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9"/>
  </p:notesMasterIdLst>
  <p:sldIdLst>
    <p:sldId id="256" r:id="rId3"/>
    <p:sldId id="257" r:id="rId4"/>
    <p:sldId id="269" r:id="rId5"/>
    <p:sldId id="265" r:id="rId6"/>
    <p:sldId id="282" r:id="rId7"/>
    <p:sldId id="281" r:id="rId8"/>
    <p:sldId id="258" r:id="rId9"/>
    <p:sldId id="280" r:id="rId10"/>
    <p:sldId id="263" r:id="rId11"/>
    <p:sldId id="283" r:id="rId12"/>
    <p:sldId id="270" r:id="rId13"/>
    <p:sldId id="275" r:id="rId14"/>
    <p:sldId id="285" r:id="rId15"/>
    <p:sldId id="266" r:id="rId16"/>
    <p:sldId id="286" r:id="rId17"/>
    <p:sldId id="272" r:id="rId18"/>
    <p:sldId id="267" r:id="rId19"/>
    <p:sldId id="276" r:id="rId20"/>
    <p:sldId id="284" r:id="rId21"/>
    <p:sldId id="279" r:id="rId22"/>
    <p:sldId id="287" r:id="rId23"/>
    <p:sldId id="273" r:id="rId24"/>
    <p:sldId id="264" r:id="rId25"/>
    <p:sldId id="277" r:id="rId26"/>
    <p:sldId id="288" r:id="rId27"/>
    <p:sldId id="28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&gt; Statistical Analysis and Computing</a:t>
          </a:r>
        </a:p>
        <a:p>
          <a:r>
            <a:rPr lang="en-US" dirty="0">
              <a:latin typeface="Avenir Next LT Pro Light" panose="020B0304020202020204" pitchFamily="34" charset="0"/>
            </a:rPr>
            <a:t>&gt; 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dirty="0">
              <a:latin typeface="Avenir Next LT Pro Light" panose="020B0304020202020204" pitchFamily="34" charset="0"/>
            </a:rPr>
            <a:t>&gt; Machine Learning</a:t>
          </a:r>
        </a:p>
        <a:p>
          <a:r>
            <a:rPr lang="en-US" dirty="0">
              <a:latin typeface="Avenir Next LT Pro Light" panose="020B0304020202020204" pitchFamily="34" charset="0"/>
            </a:rPr>
            <a:t>&gt; 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dirty="0">
              <a:latin typeface="Avenir Next LT Pro Light" panose="020B0304020202020204" pitchFamily="34" charset="0"/>
            </a:rPr>
            <a:t>&gt; Data Visualization</a:t>
          </a:r>
        </a:p>
        <a:p>
          <a:r>
            <a:rPr lang="en-US" dirty="0">
              <a:latin typeface="Avenir Next LT Pro Light" panose="020B0304020202020204" pitchFamily="34" charset="0"/>
            </a:rPr>
            <a:t>&gt; 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dirty="0">
              <a:latin typeface="Avenir Next LT Pro Light" panose="020B0304020202020204" pitchFamily="34" charset="0"/>
            </a:rPr>
            <a:t>&gt; Mathematics</a:t>
          </a:r>
        </a:p>
        <a:p>
          <a:r>
            <a:rPr lang="en-US" dirty="0">
              <a:latin typeface="Avenir Next LT Pro Light" panose="020B0304020202020204" pitchFamily="34" charset="0"/>
            </a:rPr>
            <a:t>&gt; 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&gt; Programming</a:t>
          </a:r>
        </a:p>
        <a:p>
          <a:r>
            <a:rPr lang="en-US" dirty="0">
              <a:latin typeface="Avenir Next LT Pro Light" panose="020B0304020202020204" pitchFamily="34" charset="0"/>
            </a:rPr>
            <a:t>&gt; 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custScaleX="114096">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custScaleX="118910">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custScaleX="11893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custScaleX="12214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custScaleX="123378">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1629252" y="2669"/>
          <a:ext cx="2407920" cy="1167373"/>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Statistical Analysis and Computing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Process Large data sets</a:t>
          </a:r>
        </a:p>
      </dsp:txBody>
      <dsp:txXfrm>
        <a:off x="1686238" y="59655"/>
        <a:ext cx="2293948" cy="1053401"/>
      </dsp:txXfrm>
    </dsp:sp>
    <dsp:sp modelId="{98ACF8E3-E2CC-4815-B987-2E6531697CB1}">
      <dsp:nvSpPr>
        <dsp:cNvPr id="0" name=""/>
        <dsp:cNvSpPr/>
      </dsp:nvSpPr>
      <dsp:spPr>
        <a:xfrm>
          <a:off x="1629252" y="1228411"/>
          <a:ext cx="2509517" cy="1167373"/>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Machine Learning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Deep Learning</a:t>
          </a:r>
        </a:p>
      </dsp:txBody>
      <dsp:txXfrm>
        <a:off x="1686238" y="1285397"/>
        <a:ext cx="2395545" cy="1053401"/>
      </dsp:txXfrm>
    </dsp:sp>
    <dsp:sp modelId="{C90C5AE3-EEC0-418A-B1FF-87FE0D8EAA6F}">
      <dsp:nvSpPr>
        <dsp:cNvPr id="0" name=""/>
        <dsp:cNvSpPr/>
      </dsp:nvSpPr>
      <dsp:spPr>
        <a:xfrm>
          <a:off x="1629252" y="2454153"/>
          <a:ext cx="2510044" cy="1167373"/>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Visualization</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Wrangling</a:t>
          </a:r>
        </a:p>
      </dsp:txBody>
      <dsp:txXfrm>
        <a:off x="1686238" y="2511139"/>
        <a:ext cx="2396072" cy="1053401"/>
      </dsp:txXfrm>
    </dsp:sp>
    <dsp:sp modelId="{11D5FCEB-DB2F-4B41-AB9C-642280AC5C91}">
      <dsp:nvSpPr>
        <dsp:cNvPr id="0" name=""/>
        <dsp:cNvSpPr/>
      </dsp:nvSpPr>
      <dsp:spPr>
        <a:xfrm>
          <a:off x="1629252" y="3679895"/>
          <a:ext cx="2577789" cy="1167373"/>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Mathematics</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Statistics</a:t>
          </a:r>
        </a:p>
      </dsp:txBody>
      <dsp:txXfrm>
        <a:off x="1686238" y="3736881"/>
        <a:ext cx="2463817" cy="1053401"/>
      </dsp:txXfrm>
    </dsp:sp>
    <dsp:sp modelId="{75A1A25D-A9D2-4E2A-807C-2D0AD200C76A}">
      <dsp:nvSpPr>
        <dsp:cNvPr id="0" name=""/>
        <dsp:cNvSpPr/>
      </dsp:nvSpPr>
      <dsp:spPr>
        <a:xfrm>
          <a:off x="1629252" y="4905636"/>
          <a:ext cx="2603811" cy="1167373"/>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Programming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Big Data</a:t>
          </a:r>
        </a:p>
      </dsp:txBody>
      <dsp:txXfrm>
        <a:off x="1686238" y="4962622"/>
        <a:ext cx="2489839" cy="1053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4/6/2022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4/6/2022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4/6/2022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cherlund.blogspot.com/2015/10/mit-develops-data-science-machine-which.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28.1"/><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nikhilbhathi/data-scientist-salary-us-glassdoor?select=data_cleaned_2021.csv"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9784080" cy="1953759"/>
          </a:xfrm>
        </p:spPr>
        <p:txBody>
          <a:bodyPr>
            <a:normAutofit/>
          </a:bodyPr>
          <a:lstStyle/>
          <a:p>
            <a:r>
              <a:rPr lang="en-US" sz="66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330524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852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643465"/>
            <a:ext cx="7406998" cy="4572003"/>
          </a:xfrm>
          <a:prstGeom prst="rect">
            <a:avLst/>
          </a:prstGeom>
        </p:spPr>
      </p:pic>
    </p:spTree>
    <p:extLst>
      <p:ext uri="{BB962C8B-B14F-4D97-AF65-F5344CB8AC3E}">
        <p14:creationId xmlns:p14="http://schemas.microsoft.com/office/powerpoint/2010/main" val="2177321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79" y="1"/>
            <a:ext cx="8669334" cy="4993098"/>
          </a:xfrm>
          <a:prstGeom prst="rect">
            <a:avLst/>
          </a:prstGeom>
        </p:spPr>
      </p:pic>
    </p:spTree>
    <p:extLst>
      <p:ext uri="{BB962C8B-B14F-4D97-AF65-F5344CB8AC3E}">
        <p14:creationId xmlns:p14="http://schemas.microsoft.com/office/powerpoint/2010/main" val="3757878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Tree>
    <p:extLst>
      <p:ext uri="{BB962C8B-B14F-4D97-AF65-F5344CB8AC3E}">
        <p14:creationId xmlns:p14="http://schemas.microsoft.com/office/powerpoint/2010/main" val="264576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dirty="0"/>
              <a:t>Mass Mutual is an insurance company in Spring Field, Massachusetts.  They are deal with life insurance, retirement, college and home budgeting plans.</a:t>
            </a:r>
          </a:p>
          <a:p>
            <a:pPr marL="342900" indent="-342900">
              <a:buAutoNum type="arabicPeriod"/>
            </a:pPr>
            <a:endParaRPr lang="en-US" dirty="0"/>
          </a:p>
          <a:p>
            <a:pPr marL="342900" indent="-342900">
              <a:buAutoNum type="arabicPeriod"/>
            </a:pPr>
            <a:r>
              <a:rPr lang="en-US"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dirty="0"/>
          </a:p>
          <a:p>
            <a:pPr marL="342900" indent="-342900">
              <a:buAutoNum type="arabicPeriod"/>
            </a:pPr>
            <a:r>
              <a:rPr lang="en-US"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dirty="0"/>
          </a:p>
          <a:p>
            <a:pPr marL="342900" indent="-342900">
              <a:buAutoNum type="arabicPeriod"/>
            </a:pPr>
            <a:r>
              <a:rPr lang="en-US"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dirty="0"/>
          </a:p>
          <a:p>
            <a:pPr marL="342900" indent="-342900">
              <a:buAutoNum type="arabicPeriod"/>
            </a:pPr>
            <a:r>
              <a:rPr lang="en-US" dirty="0"/>
              <a:t>PNNL is a research facility in Washington State. PNNL’s core capabilities are organized into five areas:</a:t>
            </a:r>
          </a:p>
          <a:p>
            <a:r>
              <a:rPr lang="en-US" dirty="0"/>
              <a:t>	</a:t>
            </a:r>
            <a:r>
              <a:rPr lang="en-US" sz="1600" dirty="0"/>
              <a:t> &gt; 1.  Chemical and Materials Sciences, </a:t>
            </a:r>
          </a:p>
          <a:p>
            <a:r>
              <a:rPr lang="en-US" sz="1600" dirty="0"/>
              <a:t>	 &gt; 2. Computational and Mathematical Sciences,</a:t>
            </a:r>
          </a:p>
          <a:p>
            <a:r>
              <a:rPr lang="en-US" sz="1600" dirty="0"/>
              <a:t>	 &gt; 3. Earth and Biological Sciences, </a:t>
            </a:r>
          </a:p>
          <a:p>
            <a:r>
              <a:rPr lang="en-US" sz="1600" dirty="0"/>
              <a:t>	 &gt; 4. Engineering, and </a:t>
            </a:r>
          </a:p>
          <a:p>
            <a:r>
              <a:rPr lang="en-US" sz="1600"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4" y="643467"/>
            <a:ext cx="9798092" cy="5155117"/>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middle is 16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and youngest is 9 yr.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niece(who is 10 yr.) live with us.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a:p>
            <a:pPr marL="285750" indent="-285750">
              <a:lnSpc>
                <a:spcPct val="90000"/>
              </a:lnSpc>
              <a:buFont typeface="Calibri" panose="020F0502020204030204" pitchFamily="34" charset="0"/>
              <a:buChar char="•"/>
            </a:pP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close-knitted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952BE21-37AC-49C3-8702-48FD2B7FDCD4}"/>
              </a:ext>
            </a:extLst>
          </p:cNvPr>
          <p:cNvPicPr>
            <a:picLocks noGrp="1" noChangeAspect="1"/>
          </p:cNvPicPr>
          <p:nvPr>
            <p:ph idx="1"/>
          </p:nvPr>
        </p:nvPicPr>
        <p:blipFill rotWithShape="1">
          <a:blip r:embed="rId2"/>
          <a:srcRect r="11153"/>
          <a:stretch/>
        </p:blipFill>
        <p:spPr>
          <a:xfrm>
            <a:off x="8195" y="-29933"/>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73B0D-6B1B-41A9-A4B5-4EB5BBA6898C}"/>
              </a:ext>
            </a:extLst>
          </p:cNvPr>
          <p:cNvSpPr>
            <a:spLocks noGrp="1"/>
          </p:cNvSpPr>
          <p:nvPr>
            <p:ph type="title"/>
          </p:nvPr>
        </p:nvSpPr>
        <p:spPr>
          <a:xfrm>
            <a:off x="948648" y="1419273"/>
            <a:ext cx="3153580" cy="1099990"/>
          </a:xfrm>
        </p:spPr>
        <p:txBody>
          <a:bodyPr vert="horz" lIns="91440" tIns="45720" rIns="91440" bIns="45720" rtlCol="0" anchor="b">
            <a:normAutofit/>
          </a:bodyPr>
          <a:lstStyle/>
          <a:p>
            <a:pPr algn="ctr"/>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DATA SCIENCISTS’ SALARIES (2021)</a:t>
            </a:r>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AB280BF-E916-47AF-930E-4268AA0286D3}"/>
              </a:ext>
            </a:extLst>
          </p:cNvPr>
          <p:cNvSpPr>
            <a:spLocks noGrp="1"/>
          </p:cNvSpPr>
          <p:nvPr>
            <p:ph type="body" sz="half" idx="2"/>
          </p:nvPr>
        </p:nvSpPr>
        <p:spPr>
          <a:xfrm>
            <a:off x="822960" y="2978254"/>
            <a:ext cx="3393440" cy="2444238"/>
          </a:xfrm>
        </p:spPr>
        <p:txBody>
          <a:bodyPr vert="horz" lIns="0" tIns="45720" rIns="0" bIns="45720" rtlCol="0">
            <a:normAutofit/>
          </a:bodyPr>
          <a:lstStyle/>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This Dataset contains information on ratings, average salaries, necessary skills, sector, location and industry requirements for the position of a Data Scientist.</a:t>
            </a:r>
          </a:p>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Library: Kaggle</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F60F5DE0-6ED6-4ACE-A2C6-E703C832B075}"/>
              </a:ext>
            </a:extLst>
          </p:cNvPr>
          <p:cNvSpPr txBox="1"/>
          <p:nvPr/>
        </p:nvSpPr>
        <p:spPr>
          <a:xfrm>
            <a:off x="4814597" y="6490900"/>
            <a:ext cx="7228114" cy="276999"/>
          </a:xfrm>
          <a:prstGeom prst="rect">
            <a:avLst/>
          </a:prstGeom>
          <a:solidFill>
            <a:schemeClr val="bg1">
              <a:alpha val="87000"/>
            </a:schemeClr>
          </a:solidFill>
        </p:spPr>
        <p:txBody>
          <a:bodyPr wrap="square" rtlCol="0">
            <a:spAutoFit/>
          </a:bodyPr>
          <a:lstStyle/>
          <a:p>
            <a:r>
              <a:rPr lang="en-US" sz="1200" dirty="0">
                <a:hlinkClick r:id="rId3"/>
              </a:rPr>
              <a:t>https://www.kaggle.com/nikhilbhathi/data-scientist-salary-us-glassdoor?select=data_cleaned_2021.csv</a:t>
            </a:r>
            <a:r>
              <a:rPr lang="en-US" sz="1200" dirty="0"/>
              <a:t> </a:t>
            </a:r>
          </a:p>
        </p:txBody>
      </p:sp>
    </p:spTree>
    <p:extLst>
      <p:ext uri="{BB962C8B-B14F-4D97-AF65-F5344CB8AC3E}">
        <p14:creationId xmlns:p14="http://schemas.microsoft.com/office/powerpoint/2010/main" val="354589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305417" y="1605280"/>
            <a:ext cx="3968642" cy="3101707"/>
          </a:xfrm>
        </p:spPr>
        <p:txBody>
          <a:bodyPr anchor="ct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What Does a </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Data </a:t>
            </a:r>
            <a:r>
              <a:rPr lang="en-US" sz="3200" dirty="0">
                <a:latin typeface="Tahoma" panose="020B0604030504040204" pitchFamily="34" charset="0"/>
                <a:ea typeface="Tahoma" panose="020B0604030504040204" pitchFamily="34" charset="0"/>
                <a:cs typeface="Tahoma" panose="020B0604030504040204" pitchFamily="34" charset="0"/>
              </a:rPr>
              <a:t>Scientist/</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Analyst</a:t>
            </a:r>
            <a:r>
              <a:rPr lang="en-US" sz="3200" dirty="0">
                <a:latin typeface="Tahoma" panose="020B0604030504040204" pitchFamily="34" charset="0"/>
                <a:ea typeface="Tahoma" panose="020B0604030504040204" pitchFamily="34" charset="0"/>
                <a:cs typeface="Tahoma" panose="020B0604030504040204" pitchFamily="34" charset="0"/>
              </a:rPr>
              <a: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872751214"/>
              </p:ext>
            </p:extLst>
          </p:nvPr>
        </p:nvGraphicFramePr>
        <p:xfrm>
          <a:off x="5628640" y="223520"/>
          <a:ext cx="5862317" cy="607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2878328"/>
          </a:xfrm>
        </p:spPr>
        <p:txBody>
          <a:bodyPr>
            <a:noAutofit/>
          </a:bodyPr>
          <a:lstStyle/>
          <a:p>
            <a:pPr algn="ctr"/>
            <a:r>
              <a:rPr lang="en-US" sz="6600" dirty="0">
                <a:solidFill>
                  <a:srgbClr val="FFFFFF"/>
                </a:solidFill>
                <a:latin typeface="Tahoma" panose="020B0604030504040204" pitchFamily="34" charset="0"/>
                <a:ea typeface="Tahoma" panose="020B0604030504040204" pitchFamily="34" charset="0"/>
                <a:cs typeface="Tahoma" panose="020B0604030504040204" pitchFamily="34" charset="0"/>
              </a:rPr>
              <a:t>How Does Data Science Make a Difference in our Lives?</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141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4711</TotalTime>
  <Words>1051</Words>
  <Application>Microsoft Office PowerPoint</Application>
  <PresentationFormat>Widescreen</PresentationFormat>
  <Paragraphs>129</Paragraphs>
  <Slides>26</Slides>
  <Notes>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26</vt:i4>
      </vt:variant>
    </vt:vector>
  </HeadingPairs>
  <TitlesOfParts>
    <vt:vector size="47" baseType="lpstr">
      <vt:lpstr>Agency FB</vt:lpstr>
      <vt:lpstr>Amasis MT Pro Black</vt:lpstr>
      <vt:lpstr>Arial Black</vt:lpstr>
      <vt:lpstr>Arial Nova Cond</vt:lpstr>
      <vt:lpstr>Arial Nova Light</vt:lpstr>
      <vt:lpstr>Arial Rounded MT Bold</vt:lpstr>
      <vt:lpstr>Avenir Next LT Pro Light</vt:lpstr>
      <vt:lpstr>Bembo</vt:lpstr>
      <vt:lpstr>Book Antiqua</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DATA SCIENCISTS’ SALARIES (2021)</vt:lpstr>
      <vt:lpstr>What Does a Data Scientist/Analyst Do?</vt:lpstr>
      <vt:lpstr>How Does Data Science Make a Difference in our Lives?</vt:lpstr>
      <vt:lpstr>What skills are needed in Data Science?</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17</cp:revision>
  <dcterms:created xsi:type="dcterms:W3CDTF">2022-03-07T03:26:23Z</dcterms:created>
  <dcterms:modified xsi:type="dcterms:W3CDTF">2022-04-07T03:10:36Z</dcterms:modified>
</cp:coreProperties>
</file>